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2" r:id="rId8"/>
    <p:sldId id="264" r:id="rId9"/>
    <p:sldId id="265" r:id="rId10"/>
    <p:sldId id="268" r:id="rId11"/>
    <p:sldId id="266" r:id="rId12"/>
    <p:sldId id="267" r:id="rId13"/>
    <p:sldId id="269" r:id="rId14"/>
    <p:sldId id="287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8" r:id="rId26"/>
    <p:sldId id="289" r:id="rId27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ACD"/>
    <a:srgbClr val="000000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87810" autoAdjust="0"/>
  </p:normalViewPr>
  <p:slideViewPr>
    <p:cSldViewPr snapToGrid="0">
      <p:cViewPr varScale="1">
        <p:scale>
          <a:sx n="91" d="100"/>
          <a:sy n="91" d="100"/>
        </p:scale>
        <p:origin x="-18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mbed.org/io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smtClean="0"/>
              <a:t>From a local connectivity to the cloud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Industrial Placement Presentation:</a:t>
            </a:r>
          </a:p>
          <a:p>
            <a:r>
              <a:rPr lang="en-US" sz="2000" i="1" dirty="0" smtClean="0"/>
              <a:t>30/01/2012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server:</a:t>
            </a:r>
          </a:p>
          <a:p>
            <a:pPr lvl="1"/>
            <a:r>
              <a:rPr lang="en-US" dirty="0" smtClean="0"/>
              <a:t>Based on Tornado </a:t>
            </a:r>
            <a:r>
              <a:rPr lang="en-US" dirty="0" err="1" smtClean="0"/>
              <a:t>webserver</a:t>
            </a:r>
            <a:endParaRPr lang="en-US" dirty="0" smtClean="0"/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A client is connected over a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Over a same channel, messages can be exchanged according the “</a:t>
            </a:r>
            <a:r>
              <a:rPr lang="en-US" b="1" dirty="0" smtClean="0"/>
              <a:t>connection mode”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Mbed</a:t>
            </a:r>
            <a:r>
              <a:rPr lang="en-US" dirty="0" smtClean="0"/>
              <a:t> boards: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0438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Connecting the boards to the Internet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module from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Full TCP/IP stack integrated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over serial port with the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library on top of the TCP/IP </a:t>
            </a:r>
            <a:r>
              <a:rPr lang="en-US" sz="1800" b="0" kern="0" dirty="0" smtClean="0">
                <a:latin typeface="+mn-lt"/>
                <a:ea typeface="+mn-ea"/>
              </a:rPr>
              <a:t>stack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Connection to the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server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51" name="Picture 3" descr="C:\Users\samux\Desktop\ARM-internship-report\report\acc_board_compon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1919" y="1236663"/>
            <a:ext cx="2562882" cy="2734237"/>
          </a:xfrm>
          <a:prstGeom prst="rect">
            <a:avLst/>
          </a:prstGeom>
          <a:noFill/>
        </p:spPr>
      </p:pic>
      <p:pic>
        <p:nvPicPr>
          <p:cNvPr id="2052" name="Picture 4" descr="C:\Users\samux\Desktop\ARM-internship-report\report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476" y="1435100"/>
            <a:ext cx="3147192" cy="2410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Browsers: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151709" y="2393266"/>
            <a:ext cx="5265684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Architecture: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Open a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communication with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Listen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Update real-time graphs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796" y="1398495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pic>
        <p:nvPicPr>
          <p:cNvPr id="7170" name="Picture 2" descr="C:\Users\samux\Desktop\ARM-internship-report\presentation_en\qr_cod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168" y="1520497"/>
            <a:ext cx="4000501" cy="4000500"/>
          </a:xfrm>
          <a:prstGeom prst="rect">
            <a:avLst/>
          </a:prstGeom>
          <a:noFill/>
        </p:spPr>
      </p:pic>
      <p:sp>
        <p:nvSpPr>
          <p:cNvPr id="7" name="ZoneTexte 6">
            <a:hlinkClick r:id="rId3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Dashboard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439917" y="1291896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Low-speed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Full-speed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79114" y="3623389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smtClean="0">
                <a:latin typeface="+mn-lt"/>
                <a:ea typeface="+mn-ea"/>
              </a:rPr>
              <a:t>Topology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host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S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everal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devices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T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iered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star architecture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1553" y="3100552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290199"/>
          </a:xfrm>
        </p:spPr>
        <p:txBody>
          <a:bodyPr/>
          <a:lstStyle/>
          <a:p>
            <a:r>
              <a:rPr lang="en-US" dirty="0" smtClean="0"/>
              <a:t>Transfers:</a:t>
            </a:r>
          </a:p>
          <a:p>
            <a:pPr lvl="1"/>
            <a:r>
              <a:rPr lang="en-US" dirty="0" smtClean="0"/>
              <a:t>Between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according to different requirements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pic>
        <p:nvPicPr>
          <p:cNvPr id="3074" name="Picture 2" descr="C:\Users\samux\Desktop\ARM-internship-report\report\endpoin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818" y="2207777"/>
            <a:ext cx="7742181" cy="3882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dirty="0" smtClean="0"/>
              <a:t>Enumeration:</a:t>
            </a:r>
          </a:p>
          <a:p>
            <a:pPr lvl="1"/>
            <a:r>
              <a:rPr lang="en-US" dirty="0" smtClean="0"/>
              <a:t>The host sets a </a:t>
            </a:r>
            <a:r>
              <a:rPr lang="en-US" b="1" dirty="0" smtClean="0"/>
              <a:t>unique address </a:t>
            </a:r>
            <a:r>
              <a:rPr lang="en-US" dirty="0" smtClean="0"/>
              <a:t>to the device</a:t>
            </a:r>
          </a:p>
          <a:p>
            <a:pPr lvl="1"/>
            <a:r>
              <a:rPr lang="en-US" dirty="0" smtClean="0"/>
              <a:t>The host learns about the device capabilities to load an</a:t>
            </a:r>
          </a:p>
          <a:p>
            <a:pPr lvl="1">
              <a:buNone/>
            </a:pPr>
            <a:r>
              <a:rPr lang="en-US" dirty="0" smtClean="0"/>
              <a:t>     appropriate driver</a:t>
            </a:r>
          </a:p>
          <a:p>
            <a:pPr lvl="1"/>
            <a:r>
              <a:rPr lang="en-US" dirty="0" smtClean="0"/>
              <a:t>Device capabilities are contained in </a:t>
            </a:r>
            <a:r>
              <a:rPr lang="en-US" b="1" dirty="0" smtClean="0"/>
              <a:t>descriptors</a:t>
            </a:r>
          </a:p>
          <a:p>
            <a:pPr lvl="1"/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404" y="2911366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stack architecture</a:t>
            </a:r>
            <a:endParaRPr lang="en-US" dirty="0"/>
          </a:p>
        </p:txBody>
      </p:sp>
      <p:pic>
        <p:nvPicPr>
          <p:cNvPr id="4098" name="Picture 2" descr="C:\Users\samux\Desktop\ARM-internship-report\report\usb_arch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269" y="1187672"/>
            <a:ext cx="5475890" cy="4099033"/>
          </a:xfrm>
          <a:prstGeom prst="rect">
            <a:avLst/>
          </a:prstGeom>
          <a:noFill/>
        </p:spPr>
      </p:pic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639480" y="1158711"/>
            <a:ext cx="3504520" cy="5473700"/>
          </a:xfrm>
        </p:spPr>
        <p:txBody>
          <a:bodyPr/>
          <a:lstStyle/>
          <a:p>
            <a:r>
              <a:rPr lang="en-US" dirty="0" smtClean="0"/>
              <a:t>Hardware abstraction</a:t>
            </a:r>
          </a:p>
          <a:p>
            <a:r>
              <a:rPr lang="en-US" dirty="0" smtClean="0"/>
              <a:t>USB IRQ handler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USBDevice</a:t>
            </a:r>
            <a:r>
              <a:rPr lang="en-US" dirty="0" smtClean="0"/>
              <a:t> class:</a:t>
            </a:r>
          </a:p>
          <a:p>
            <a:pPr lvl="1"/>
            <a:r>
              <a:rPr lang="en-US" dirty="0" smtClean="0"/>
              <a:t>No difference between the two targets</a:t>
            </a:r>
          </a:p>
          <a:p>
            <a:pPr lvl="1"/>
            <a:r>
              <a:rPr lang="en-US" dirty="0" smtClean="0"/>
              <a:t>Enumeration </a:t>
            </a:r>
            <a:r>
              <a:rPr lang="en-US" dirty="0" smtClean="0"/>
              <a:t>step: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C:\Users\samux\Desktop\ARM-internship-report\report\setup_packe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610" y="2375346"/>
            <a:ext cx="8926761" cy="31360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of Things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new HTML5 feature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Connecting sensors to the cloud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USB Device Stack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Overview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Stack 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HID class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smtClean="0"/>
              <a:t>Examples: mouse, keyboard, joystick</a:t>
            </a:r>
          </a:p>
          <a:p>
            <a:pPr lvl="1"/>
            <a:r>
              <a:rPr lang="en-US" dirty="0" smtClean="0"/>
              <a:t>Can be a solution to exchange raw data with a computer</a:t>
            </a:r>
          </a:p>
          <a:p>
            <a:pPr lvl="1"/>
            <a:r>
              <a:rPr lang="en-US" dirty="0" smtClean="0"/>
              <a:t>HID driver is built-in in all operating systems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 requirements:</a:t>
            </a:r>
          </a:p>
          <a:p>
            <a:pPr lvl="2"/>
            <a:r>
              <a:rPr lang="en-US" dirty="0" smtClean="0"/>
              <a:t>Interrupt IN, OUT </a:t>
            </a:r>
            <a:r>
              <a:rPr lang="en-US" dirty="0" smtClean="0"/>
              <a:t>endpoints </a:t>
            </a:r>
            <a:r>
              <a:rPr lang="en-US" dirty="0" smtClean="0"/>
              <a:t>to send  and receive data</a:t>
            </a:r>
          </a:p>
          <a:p>
            <a:pPr lvl="2"/>
            <a:r>
              <a:rPr lang="en-US" dirty="0" smtClean="0"/>
              <a:t>Data are exchanged in data structure called “</a:t>
            </a:r>
            <a:r>
              <a:rPr lang="en-US" b="1" dirty="0" smtClean="0"/>
              <a:t>reports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A </a:t>
            </a:r>
            <a:r>
              <a:rPr lang="en-US" b="1" dirty="0" smtClean="0"/>
              <a:t>report descriptor </a:t>
            </a:r>
            <a:r>
              <a:rPr lang="en-US" dirty="0" smtClean="0"/>
              <a:t>defines format and size of a report</a:t>
            </a:r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Generic USB HID device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133795" cy="522944"/>
          </a:xfrm>
        </p:spPr>
        <p:txBody>
          <a:bodyPr/>
          <a:lstStyle/>
          <a:p>
            <a:r>
              <a:rPr lang="en-US" dirty="0" smtClean="0"/>
              <a:t>Report descriptor includes:</a:t>
            </a:r>
          </a:p>
          <a:p>
            <a:pPr lvl="1"/>
            <a:r>
              <a:rPr lang="en-US" dirty="0" smtClean="0"/>
              <a:t>size of data: 8bits</a:t>
            </a:r>
          </a:p>
          <a:p>
            <a:pPr lvl="1"/>
            <a:r>
              <a:rPr lang="en-US" dirty="0" smtClean="0"/>
              <a:t>Lengths </a:t>
            </a:r>
            <a:r>
              <a:rPr lang="en-US" dirty="0" smtClean="0"/>
              <a:t>of input </a:t>
            </a:r>
            <a:r>
              <a:rPr lang="en-US" dirty="0" smtClean="0"/>
              <a:t>and output packets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1468355" y="3142810"/>
            <a:ext cx="6372225" cy="3143250"/>
            <a:chOff x="1468355" y="3142810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55" y="3142810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90984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62454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6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758872" y="562399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00103"/>
          </a:xfrm>
        </p:spPr>
        <p:txBody>
          <a:bodyPr/>
          <a:lstStyle/>
          <a:p>
            <a:r>
              <a:rPr lang="en-US" dirty="0" smtClean="0"/>
              <a:t>Send </a:t>
            </a:r>
            <a:r>
              <a:rPr lang="en-US" dirty="0" smtClean="0"/>
              <a:t>and receive audio packets (PCM 16 bits signed) to or from a computer</a:t>
            </a:r>
          </a:p>
          <a:p>
            <a:r>
              <a:rPr lang="en-US" dirty="0" smtClean="0"/>
              <a:t>Class requirements:</a:t>
            </a:r>
          </a:p>
          <a:p>
            <a:pPr lvl="1"/>
            <a:r>
              <a:rPr lang="en-US" dirty="0" smtClean="0"/>
              <a:t>Isochronous </a:t>
            </a:r>
            <a:r>
              <a:rPr lang="en-US" dirty="0" smtClean="0"/>
              <a:t>endpoints</a:t>
            </a:r>
            <a:endParaRPr lang="en-US" dirty="0"/>
          </a:p>
        </p:txBody>
      </p:sp>
      <p:pic>
        <p:nvPicPr>
          <p:cNvPr id="3074" name="Picture 2" descr="C:\Users\samux\Desktop\ARM-internship-report\report\audio_arch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719" y="3023822"/>
            <a:ext cx="7290019" cy="29880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smtClean="0"/>
              <a:t>Audio packets management:</a:t>
            </a:r>
            <a:endParaRPr lang="en-US" dirty="0" smtClean="0"/>
          </a:p>
          <a:p>
            <a:pPr lvl="1"/>
            <a:r>
              <a:rPr lang="en-US" dirty="0" smtClean="0"/>
              <a:t>On a </a:t>
            </a:r>
            <a:r>
              <a:rPr lang="en-US" b="1" dirty="0" smtClean="0"/>
              <a:t>Start </a:t>
            </a:r>
            <a:r>
              <a:rPr lang="en-US" b="1" dirty="0" smtClean="0"/>
              <a:t>of Frame </a:t>
            </a:r>
            <a:r>
              <a:rPr lang="en-US" dirty="0" smtClean="0"/>
              <a:t>event generated each millisecond</a:t>
            </a:r>
          </a:p>
          <a:p>
            <a:pPr lvl="1"/>
            <a:r>
              <a:rPr lang="en-US" dirty="0" smtClean="0"/>
              <a:t>Packet </a:t>
            </a:r>
            <a:r>
              <a:rPr lang="en-US" dirty="0" smtClean="0"/>
              <a:t>length: according to frequency and number of channels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51398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AUDIO LENGTH PACKET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63741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067965"/>
          </a:xfrm>
        </p:spPr>
        <p:txBody>
          <a:bodyPr/>
          <a:lstStyle/>
          <a:p>
            <a:r>
              <a:rPr lang="en-US" dirty="0" smtClean="0"/>
              <a:t>USB Audio tests:</a:t>
            </a:r>
          </a:p>
          <a:p>
            <a:pPr lvl="1"/>
            <a:r>
              <a:rPr lang="en-US" dirty="0" smtClean="0"/>
              <a:t>I2S/I2C DAC for the reception of audio packets</a:t>
            </a:r>
          </a:p>
          <a:p>
            <a:pPr lvl="1"/>
            <a:r>
              <a:rPr lang="en-US" dirty="0" smtClean="0"/>
              <a:t>Software to capture incoming audio packets on the host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553" y="2366490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5192" y="2402046"/>
            <a:ext cx="5124014" cy="32157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 bwMode="auto">
          <a:xfrm>
            <a:off x="5234152" y="3258201"/>
            <a:ext cx="2123090" cy="1891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Of Things:</a:t>
            </a:r>
          </a:p>
          <a:p>
            <a:pPr lvl="1"/>
            <a:r>
              <a:rPr lang="en-US" dirty="0" smtClean="0"/>
              <a:t>Introduction of a new HTML5 </a:t>
            </a:r>
            <a:r>
              <a:rPr lang="en-US" dirty="0" smtClean="0"/>
              <a:t>feature on embedded systems</a:t>
            </a:r>
            <a:endParaRPr lang="en-US" dirty="0" smtClean="0"/>
          </a:p>
          <a:p>
            <a:pPr lvl="1"/>
            <a:r>
              <a:rPr lang="en-US" dirty="0" smtClean="0"/>
              <a:t>Connection of sensors to the cloud:</a:t>
            </a:r>
          </a:p>
          <a:p>
            <a:pPr lvl="2"/>
            <a:r>
              <a:rPr lang="en-US" dirty="0" smtClean="0"/>
              <a:t>First prototypes</a:t>
            </a:r>
          </a:p>
          <a:p>
            <a:pPr lvl="2"/>
            <a:r>
              <a:rPr lang="en-US" dirty="0" smtClean="0"/>
              <a:t>Basis for some potential IOT applications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Mbed</a:t>
            </a:r>
            <a:r>
              <a:rPr lang="en-US" dirty="0" smtClean="0"/>
              <a:t> as a USB device:</a:t>
            </a:r>
          </a:p>
          <a:p>
            <a:pPr lvl="1"/>
            <a:r>
              <a:rPr lang="en-US" dirty="0" smtClean="0"/>
              <a:t>HID: generic HID, mouse, keyboard</a:t>
            </a:r>
          </a:p>
          <a:p>
            <a:pPr lvl="1"/>
            <a:r>
              <a:rPr lang="en-US" dirty="0" smtClean="0"/>
              <a:t>Virtual serial port</a:t>
            </a:r>
          </a:p>
          <a:p>
            <a:pPr lvl="1"/>
            <a:r>
              <a:rPr lang="en-US" dirty="0" smtClean="0"/>
              <a:t>Mass Storage Device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 ?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97474" y="1682201"/>
            <a:ext cx="8201026" cy="4121150"/>
            <a:chOff x="302" y="1162"/>
            <a:chExt cx="5166" cy="2596"/>
          </a:xfrm>
        </p:grpSpPr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4143" y="1162"/>
              <a:ext cx="1179" cy="1147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53" y="2115"/>
                <a:ext cx="68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Online </a:t>
                </a:r>
                <a:r>
                  <a:rPr lang="en-GB" sz="1400" b="1" dirty="0" smtClean="0"/>
                  <a:t>IDE</a:t>
                </a:r>
                <a:endParaRPr lang="en-GB" sz="1400" b="1" dirty="0"/>
              </a:p>
            </p:txBody>
          </p:sp>
        </p:grp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368" y="1962"/>
              <a:ext cx="15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/>
                <a:t>Cortex-M3 </a:t>
              </a:r>
              <a:r>
                <a:rPr lang="en-GB" sz="1400" b="1" dirty="0" smtClean="0"/>
                <a:t> and Cortex-M0 </a:t>
              </a:r>
            </a:p>
            <a:p>
              <a:pPr algn="ctr"/>
              <a:r>
                <a:rPr lang="en-GB" sz="1400" b="1" dirty="0" smtClean="0"/>
                <a:t>boards</a:t>
              </a:r>
              <a:endParaRPr lang="en-GB" sz="1400" b="1" dirty="0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198" y="3489"/>
              <a:ext cx="127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400" b="1" dirty="0" smtClean="0"/>
                <a:t>Active community</a:t>
              </a:r>
              <a:endParaRPr lang="en-GB" sz="1400" b="1" dirty="0"/>
            </a:p>
          </p:txBody>
        </p:sp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302" y="2614"/>
              <a:ext cx="1632" cy="1144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3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C++ SDK</a:t>
                </a:r>
                <a:endParaRPr lang="en-GB" sz="1400" b="1" dirty="0"/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2245" y="2194"/>
              <a:ext cx="1307" cy="1376"/>
              <a:chOff x="2245" y="2012"/>
              <a:chExt cx="1307" cy="1376"/>
            </a:xfrm>
          </p:grpSpPr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auto">
              <a:xfrm>
                <a:off x="2245" y="3022"/>
                <a:ext cx="1307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00AAFF"/>
                    </a:solidFill>
                    <a:latin typeface="Trebuchet MS" pitchFamily="34" charset="0"/>
                  </a:rPr>
                  <a:t>Rapid Prototyping</a:t>
                </a:r>
              </a:p>
              <a:p>
                <a:pPr algn="ctr"/>
                <a:r>
                  <a:rPr lang="en-GB" sz="1600" b="1" dirty="0">
                    <a:solidFill>
                      <a:srgbClr val="00AAFF"/>
                    </a:solidFill>
                    <a:latin typeface="Trebuchet MS" pitchFamily="34" charset="0"/>
                  </a:rPr>
                  <a:t>for Microcontrollers</a:t>
                </a:r>
              </a:p>
            </p:txBody>
          </p:sp>
          <p:pic>
            <p:nvPicPr>
              <p:cNvPr id="18" name="Picture 4" descr="mbed-logo-blue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362" y="2012"/>
                <a:ext cx="1134" cy="36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8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17537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Mbed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26" name="Picture 2" descr="C:\Users\samux\Desktop\ARM-internship-report\report\both_mb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512" y="1822741"/>
            <a:ext cx="2162563" cy="104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 descr="C:\Users\samux\Desktop\ARM-internship-report\presentation_en\mbed_org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108" y="4046851"/>
            <a:ext cx="2209606" cy="1305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33" name="Connecteur droit avec flèche 32"/>
          <p:cNvCxnSpPr/>
          <p:nvPr/>
        </p:nvCxnSpPr>
        <p:spPr bwMode="auto">
          <a:xfrm flipV="1">
            <a:off x="5002924" y="2354316"/>
            <a:ext cx="1220400" cy="8928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 bwMode="auto">
          <a:xfrm flipH="1">
            <a:off x="2995439" y="4030717"/>
            <a:ext cx="1220400" cy="8928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 bwMode="auto">
          <a:xfrm>
            <a:off x="5039708" y="4020204"/>
            <a:ext cx="1220400" cy="8928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 bwMode="auto">
          <a:xfrm flipH="1" flipV="1">
            <a:off x="2984939" y="2375337"/>
            <a:ext cx="1219199" cy="89338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Of Things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(IOT)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smtClean="0"/>
              <a:t>Physical objects addressable via the Internet</a:t>
            </a:r>
          </a:p>
          <a:p>
            <a:r>
              <a:rPr lang="en-US" dirty="0" smtClean="0"/>
              <a:t>More and more devices connected to the Internet:</a:t>
            </a:r>
          </a:p>
          <a:p>
            <a:pPr lvl="1"/>
            <a:r>
              <a:rPr lang="en-US" dirty="0" smtClean="0"/>
              <a:t>15 billion by 2015 according a prediction from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Connecting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microcontrollers to the Internet is the first step of the IOT: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Smart buildings</a:t>
              </a: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smtClean="0">
                  <a:latin typeface="+mn-lt"/>
                </a:rPr>
                <a:t>Medical devices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915" y="1032558"/>
            <a:ext cx="8775700" cy="2225620"/>
          </a:xfrm>
        </p:spPr>
        <p:txBody>
          <a:bodyPr/>
          <a:lstStyle/>
          <a:p>
            <a:r>
              <a:rPr lang="en-US" dirty="0" smtClean="0"/>
              <a:t>New HTML5 feature (RFC 6455) providing:</a:t>
            </a:r>
          </a:p>
          <a:p>
            <a:pPr lvl="1"/>
            <a:r>
              <a:rPr lang="en-US" dirty="0" smtClean="0"/>
              <a:t>Full-duplex communication over a single TCP socket</a:t>
            </a:r>
          </a:p>
          <a:p>
            <a:pPr lvl="1"/>
            <a:r>
              <a:rPr lang="en-US" dirty="0" smtClean="0"/>
              <a:t>Overhead reduction</a:t>
            </a:r>
          </a:p>
          <a:p>
            <a:pPr lvl="1"/>
            <a:r>
              <a:rPr lang="en-US" dirty="0" smtClean="0"/>
              <a:t>Less traffic</a:t>
            </a:r>
          </a:p>
          <a:p>
            <a:pPr lvl="1"/>
            <a:r>
              <a:rPr lang="en-US" dirty="0" smtClean="0"/>
              <a:t>Standard and secure connections (</a:t>
            </a:r>
            <a:r>
              <a:rPr lang="en-US" dirty="0" err="1" smtClean="0"/>
              <a:t>ws</a:t>
            </a:r>
            <a:r>
              <a:rPr lang="en-US" dirty="0" smtClean="0"/>
              <a:t>:// and </a:t>
            </a:r>
            <a:r>
              <a:rPr lang="en-US" dirty="0" err="1" smtClean="0"/>
              <a:t>wss</a:t>
            </a:r>
            <a:r>
              <a:rPr lang="en-US" dirty="0" smtClean="0"/>
              <a:t>:// URL)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Why a such new feature ?</a:t>
            </a:r>
          </a:p>
          <a:p>
            <a:pPr lvl="1"/>
            <a:r>
              <a:rPr lang="en-US" dirty="0" smtClean="0"/>
              <a:t>Replace all existing polling techniques (AJAX)</a:t>
            </a:r>
          </a:p>
          <a:p>
            <a:pPr lvl="1"/>
            <a:r>
              <a:rPr lang="en-US" dirty="0" smtClean="0"/>
              <a:t>Need a two-way communication without multiple HTTP connections</a:t>
            </a:r>
            <a:endParaRPr lang="en-US" dirty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62074" y="923808"/>
            <a:ext cx="2054535" cy="13884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3980" y="2732697"/>
            <a:ext cx="348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 from a client to upgrade </a:t>
            </a:r>
          </a:p>
          <a:p>
            <a:r>
              <a:rPr lang="en-US" dirty="0" smtClean="0"/>
              <a:t>from HTTP to </a:t>
            </a:r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532863" y="2548768"/>
            <a:ext cx="2393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from the server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249018" y="3418441"/>
            <a:ext cx="8775700" cy="47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framing: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C:\Users\samux\Desktop\ARM-internship-report\report\frame_w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4420" y="3478931"/>
            <a:ext cx="5302422" cy="2926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Connecting sensors to the cloud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connecting sensors to the cloud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87517" y="1093076"/>
            <a:ext cx="5554359" cy="2879833"/>
            <a:chOff x="986710" y="1187669"/>
            <a:chExt cx="6705665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520965" y="1187669"/>
              <a:ext cx="1681656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435981" y="1639613"/>
              <a:ext cx="1847181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WebSocket</a:t>
              </a:r>
              <a:r>
                <a:rPr lang="en-US" sz="1200" dirty="0" smtClean="0"/>
                <a:t> Server</a:t>
              </a:r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986710" y="3510454"/>
              <a:ext cx="1490548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board + </a:t>
              </a:r>
            </a:p>
            <a:p>
              <a:r>
                <a:rPr lang="en-US" sz="1200" dirty="0" smtClean="0"/>
                <a:t>Sensor</a:t>
              </a:r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05940" y="3599792"/>
              <a:ext cx="172858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Desktop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05063" y="3563006"/>
              <a:ext cx="1587312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Mobile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Browsers receive sensor data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boards send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sensor data to the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The server </a:t>
            </a:r>
            <a:r>
              <a:rPr lang="en-US" sz="1800" b="0" kern="0" dirty="0" smtClean="0">
                <a:latin typeface="+mn-lt"/>
                <a:ea typeface="+mn-ea"/>
              </a:rPr>
              <a:t>broadcasts each received </a:t>
            </a:r>
            <a:r>
              <a:rPr lang="en-US" sz="1800" b="0" kern="0" dirty="0" smtClean="0">
                <a:latin typeface="+mn-lt"/>
                <a:ea typeface="+mn-ea"/>
              </a:rPr>
              <a:t>messages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1114</TotalTime>
  <Words>770</Words>
  <Application>Microsoft Office PowerPoint</Application>
  <PresentationFormat>Affichage à l'écran (4:3)</PresentationFormat>
  <Paragraphs>176</Paragraphs>
  <Slides>26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ARM_Public_2007_0409</vt:lpstr>
      <vt:lpstr>Mbed: From a local connectivity to the cloud</vt:lpstr>
      <vt:lpstr>Outline</vt:lpstr>
      <vt:lpstr>Mbed</vt:lpstr>
      <vt:lpstr>Internet Of Things</vt:lpstr>
      <vt:lpstr>Internet of Things (IOT)</vt:lpstr>
      <vt:lpstr>IOT: WebSockets</vt:lpstr>
      <vt:lpstr>IOT: WebSockets</vt:lpstr>
      <vt:lpstr>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IOT: connecting sensors to the cloud</vt:lpstr>
      <vt:lpstr>Universal Serial Bus: Device</vt:lpstr>
      <vt:lpstr>USB Device: Overview</vt:lpstr>
      <vt:lpstr>USB Device: Overview</vt:lpstr>
      <vt:lpstr>USB Device: Overview</vt:lpstr>
      <vt:lpstr>USB Device: stack architecture</vt:lpstr>
      <vt:lpstr>USB Device: USBDevice</vt:lpstr>
      <vt:lpstr>USB Device: USB HID</vt:lpstr>
      <vt:lpstr>USB Device: Generic USB HID device</vt:lpstr>
      <vt:lpstr>USB Device: USB Audio</vt:lpstr>
      <vt:lpstr>USB Device: USB Audio</vt:lpstr>
      <vt:lpstr>USB Device: USB Audio</vt:lpstr>
      <vt:lpstr>Conclusion</vt:lpstr>
      <vt:lpstr>Thanks! 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samux</cp:lastModifiedBy>
  <cp:revision>174</cp:revision>
  <dcterms:created xsi:type="dcterms:W3CDTF">2012-01-11T18:41:48Z</dcterms:created>
  <dcterms:modified xsi:type="dcterms:W3CDTF">2012-01-22T17:42:14Z</dcterms:modified>
</cp:coreProperties>
</file>